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&#1050;&#1086;&#1084;&#1087;&#1100;&#1102;&#1090;&#1077;&#1088;\Desktop\&#1095;&#1080;&#1090;\&#1044;&#1045;&#1050;&#1051;&#1040;&#1056;&#1040;&#1062;&#1048;&#1071;%20&#1055;&#1056;&#1048;&#1053;&#1062;&#1048;&#1055;&#1054;&#1042;%20&#1058;&#1054;&#1051;&#1045;&#1056;&#1040;&#1053;&#1058;&#1053;&#1054;&#1057;&#1058;&#1048;_file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gillib.ru/for_profi/biblioprofi/zistykova.php" TargetMode="External"/><Relationship Id="rId2" Type="http://schemas.openxmlformats.org/officeDocument/2006/relationships/hyperlink" Target="http://otvet.mail.ru/question/21699998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nsportal.ru/detskii-sad/vospitatelnaya-rabota/2014/05/17/nauka-zhit-vmeste-pogovorim-o-tolerantnosti" TargetMode="External"/><Relationship Id="rId4" Type="http://schemas.openxmlformats.org/officeDocument/2006/relationships/hyperlink" Target="http://yandex.ru/imag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5004" y="974980"/>
            <a:ext cx="9145214" cy="1646302"/>
          </a:xfrm>
        </p:spPr>
        <p:txBody>
          <a:bodyPr/>
          <a:lstStyle/>
          <a:p>
            <a:r>
              <a:rPr lang="ru-RU" sz="7200" dirty="0" smtClean="0">
                <a:solidFill>
                  <a:srgbClr val="002060"/>
                </a:solidFill>
              </a:rPr>
              <a:t>Наука жить вместе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6834" y="2621282"/>
            <a:ext cx="7766936" cy="109689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Поговорим о толерантности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4" y="2991515"/>
            <a:ext cx="4559121" cy="38664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6991" y="281581"/>
            <a:ext cx="3982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МБУК </a:t>
            </a:r>
            <a:r>
              <a:rPr lang="ru-RU" dirty="0" err="1" smtClean="0"/>
              <a:t>Агрызская</a:t>
            </a:r>
            <a:r>
              <a:rPr lang="ru-RU" dirty="0" smtClean="0"/>
              <a:t> ЦБС</a:t>
            </a:r>
          </a:p>
          <a:p>
            <a:r>
              <a:rPr lang="ru-RU" dirty="0" err="1" smtClean="0"/>
              <a:t>Пелемешская</a:t>
            </a:r>
            <a:r>
              <a:rPr lang="ru-RU" dirty="0" smtClean="0"/>
              <a:t> сельская библиотека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40302" y="6272011"/>
            <a:ext cx="3310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Библиотекарь </a:t>
            </a:r>
            <a:r>
              <a:rPr lang="ru-RU" dirty="0" err="1" smtClean="0"/>
              <a:t>Семёнова</a:t>
            </a:r>
            <a:r>
              <a:rPr lang="ru-RU" dirty="0" smtClean="0"/>
              <a:t> Л.А.</a:t>
            </a:r>
          </a:p>
          <a:p>
            <a:r>
              <a:rPr lang="ru-RU" dirty="0" smtClean="0"/>
              <a:t>                  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468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644203"/>
          </a:xfrm>
        </p:spPr>
        <p:txBody>
          <a:bodyPr>
            <a:noAutofit/>
          </a:bodyPr>
          <a:lstStyle/>
          <a:p>
            <a:r>
              <a:rPr lang="ru-RU" sz="1600" dirty="0" err="1">
                <a:solidFill>
                  <a:schemeClr val="tx1"/>
                </a:solidFill>
              </a:rPr>
              <a:t>Толера́нтность</a:t>
            </a:r>
            <a:r>
              <a:rPr lang="ru-RU" sz="1600" dirty="0">
                <a:solidFill>
                  <a:schemeClr val="tx1"/>
                </a:solidFill>
              </a:rPr>
              <a:t> (от лат. </a:t>
            </a:r>
            <a:r>
              <a:rPr lang="ru-RU" sz="1600" dirty="0" err="1">
                <a:solidFill>
                  <a:schemeClr val="tx1"/>
                </a:solidFill>
              </a:rPr>
              <a:t>tolerantia</a:t>
            </a:r>
            <a:r>
              <a:rPr lang="ru-RU" sz="1600" dirty="0">
                <a:solidFill>
                  <a:schemeClr val="tx1"/>
                </a:solidFill>
              </a:rPr>
              <a:t> — терпение, терпеливость, добровольное перенесение страданий) — социологический термин, обозначающий терпимость к иному мировоззрению, образу жизни, поведению и обычаям. Толерантность не равносильна безразличию. Она не означает также принятия иного мировоззрения или образа жизни, она заключается в предоставлении другим права жить в соответствии с собственным </a:t>
            </a:r>
            <a:r>
              <a:rPr lang="ru-RU" sz="1600" dirty="0" smtClean="0">
                <a:solidFill>
                  <a:schemeClr val="tx1"/>
                </a:solidFill>
              </a:rPr>
              <a:t>мировоззрением</a:t>
            </a:r>
            <a:r>
              <a:rPr lang="ru-RU" sz="1600" dirty="0" smtClean="0"/>
              <a:t> - Википедия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123" y="2977227"/>
            <a:ext cx="8596668" cy="3880773"/>
          </a:xfrm>
        </p:spPr>
        <p:txBody>
          <a:bodyPr/>
          <a:lstStyle/>
          <a:p>
            <a:r>
              <a:rPr lang="ru-RU" dirty="0"/>
              <a:t>«Терпимость не есть равнодушие к добру и злу; терпимость есть добродетель свободолюбия и человеколюбия, бережное отношение к человеческим душам, и их жизненному пути, всегда сложному и мучительному». Николай Бердяев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«Один человек отличается от другого больше, чем разнятся два животных разных видов». Мишель де Монтень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310" y="2253802"/>
            <a:ext cx="2730450" cy="204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74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517" y="1608134"/>
            <a:ext cx="5169634" cy="5775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>
            <a:hlinkClick r:id="rId4" action="ppaction://hlinkfile"/>
          </p:cNvPr>
          <p:cNvSpPr/>
          <p:nvPr/>
        </p:nvSpPr>
        <p:spPr>
          <a:xfrm>
            <a:off x="854439" y="28069"/>
            <a:ext cx="109877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16 ноября 1995 года ООН приняла «Декларацию принципов терпимости» - основополагающий международный </a:t>
            </a:r>
            <a:r>
              <a:rPr lang="ru-RU" sz="2400" dirty="0" smtClean="0">
                <a:solidFill>
                  <a:srgbClr val="FF0000"/>
                </a:solidFill>
              </a:rPr>
              <a:t>документ,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в </a:t>
            </a:r>
            <a:r>
              <a:rPr lang="ru-RU" sz="2400" dirty="0">
                <a:solidFill>
                  <a:srgbClr val="FF0000"/>
                </a:solidFill>
              </a:rPr>
              <a:t>котором провозглашались принципы человеческого единения и пути их реализации. В Декларации раскрыта сущность ключевого понятия человеческих взаимоотношений </a:t>
            </a:r>
            <a:r>
              <a:rPr lang="en-US" sz="2400" dirty="0" smtClean="0">
                <a:solidFill>
                  <a:srgbClr val="FF0000"/>
                </a:solidFill>
              </a:rPr>
              <a:t>-</a:t>
            </a:r>
            <a:r>
              <a:rPr lang="ru-RU" sz="2400" dirty="0" smtClean="0">
                <a:solidFill>
                  <a:srgbClr val="FF0000"/>
                </a:solidFill>
              </a:rPr>
              <a:t>толерантности.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70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883" y="179882"/>
            <a:ext cx="1161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Согласно данной декларации, толерантность - это</a:t>
            </a:r>
            <a:endParaRPr lang="ru-RU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733" y="3626565"/>
            <a:ext cx="6925456" cy="541145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r>
              <a:rPr lang="ru-RU" dirty="0" smtClean="0"/>
              <a:t>уважение прав других</a:t>
            </a:r>
            <a:endParaRPr lang="ru-RU" dirty="0"/>
          </a:p>
          <a:p>
            <a:pPr lvl="0">
              <a:buChar char="•"/>
            </a:pPr>
            <a:r>
              <a:rPr lang="ru-RU" dirty="0" smtClean="0"/>
              <a:t> уважение человеческого достоинства</a:t>
            </a:r>
            <a:endParaRPr lang="ru-RU" dirty="0"/>
          </a:p>
          <a:p>
            <a:pPr lvl="0">
              <a:buChar char="•"/>
            </a:pPr>
            <a:r>
              <a:rPr lang="ru-RU" dirty="0" smtClean="0"/>
              <a:t>готовность мириться с чужим мнением;</a:t>
            </a:r>
            <a:endParaRPr lang="ru-RU" dirty="0"/>
          </a:p>
          <a:p>
            <a:pPr lvl="0">
              <a:buChar char="•"/>
            </a:pPr>
            <a:r>
              <a:rPr lang="ru-RU" dirty="0" smtClean="0"/>
              <a:t>сотрудничество, дух партнерства; </a:t>
            </a:r>
            <a:endParaRPr lang="ru-RU" dirty="0"/>
          </a:p>
          <a:p>
            <a:pPr lvl="0">
              <a:buChar char="•"/>
            </a:pPr>
            <a:r>
              <a:rPr lang="ru-RU" dirty="0" smtClean="0"/>
              <a:t>принятие другого таким, какой он есть</a:t>
            </a:r>
            <a:endParaRPr lang="ru-RU" dirty="0"/>
          </a:p>
          <a:p>
            <a:pPr lvl="0">
              <a:buChar char="•"/>
            </a:pPr>
            <a:r>
              <a:rPr lang="ru-RU" dirty="0" smtClean="0"/>
              <a:t>терпимость к чужим мнениям, верованиям и поведению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35461" y="1248684"/>
            <a:ext cx="8128000" cy="5418667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r>
              <a:rPr lang="ru-RU" sz="2000" dirty="0" smtClean="0"/>
              <a:t>признание равенства других</a:t>
            </a:r>
            <a:endParaRPr lang="ru-RU" sz="2000" dirty="0"/>
          </a:p>
          <a:p>
            <a:pPr lvl="0">
              <a:buChar char="•"/>
            </a:pPr>
            <a:r>
              <a:rPr lang="ru-RU" sz="2000" dirty="0" smtClean="0"/>
              <a:t>уважение права быть другим</a:t>
            </a:r>
            <a:endParaRPr lang="ru-RU" sz="2000" dirty="0"/>
          </a:p>
          <a:p>
            <a:pPr lvl="0">
              <a:buChar char="•"/>
            </a:pPr>
            <a:r>
              <a:rPr lang="ru-RU" sz="2000" dirty="0" smtClean="0"/>
              <a:t>признание многообразия</a:t>
            </a:r>
            <a:endParaRPr lang="ru-RU" sz="2000" dirty="0"/>
          </a:p>
          <a:p>
            <a:pPr lvl="0">
              <a:buChar char="•"/>
            </a:pPr>
            <a:r>
              <a:rPr lang="ru-RU" sz="2000" dirty="0" smtClean="0"/>
              <a:t>отказ от доминирования, причинения вреда, насилия</a:t>
            </a:r>
            <a:endParaRPr lang="ru-RU" sz="2000" dirty="0"/>
          </a:p>
          <a:p>
            <a:pPr lvl="0">
              <a:buChar char="•"/>
            </a:pPr>
            <a:r>
              <a:rPr lang="ru-RU" sz="2000" dirty="0" smtClean="0"/>
              <a:t>способность поставить себя на место другого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17455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878" y="0"/>
            <a:ext cx="97835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Невозможно судить о делах и поступках других людей, не обладая при этом всей полнотой знаний. Всей полнотой знаний обладает только Бог.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99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6692"/>
          <a:stretch/>
        </p:blipFill>
        <p:spPr>
          <a:xfrm>
            <a:off x="4692019" y="2053653"/>
            <a:ext cx="7210172" cy="480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06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110" y="1170488"/>
            <a:ext cx="6872991" cy="4278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9771" y="239843"/>
            <a:ext cx="5886137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… </a:t>
            </a:r>
            <a:r>
              <a:rPr lang="ru-RU" sz="2000" dirty="0" smtClean="0">
                <a:latin typeface="Times" panose="02020603050405020304" pitchFamily="18" charset="0"/>
              </a:rPr>
              <a:t>Меня </a:t>
            </a:r>
            <a:r>
              <a:rPr lang="ru-RU" sz="2000" dirty="0">
                <a:latin typeface="Times" panose="02020603050405020304" pitchFamily="18" charset="0"/>
              </a:rPr>
              <a:t>провожают лесные опушки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Times" panose="02020603050405020304" pitchFamily="18" charset="0"/>
              </a:rPr>
              <a:t>Меня приглашают огни площадей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Times" panose="02020603050405020304" pitchFamily="18" charset="0"/>
              </a:rPr>
              <a:t>Летят самолеты, считает нам годы кукушка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Times" panose="02020603050405020304" pitchFamily="18" charset="0"/>
              </a:rPr>
              <a:t>И все это вместе планета людей.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Times" panose="02020603050405020304" pitchFamily="18" charset="0"/>
              </a:rPr>
              <a:t>Опять по тропинкам, следы заметая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Times" panose="02020603050405020304" pitchFamily="18" charset="0"/>
              </a:rPr>
              <a:t>Шуметь листопадам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Times" panose="02020603050405020304" pitchFamily="18" charset="0"/>
              </a:rPr>
              <a:t>И таять снегам</a:t>
            </a:r>
            <a:r>
              <a:rPr lang="ru-RU" sz="2000" dirty="0" smtClean="0">
                <a:latin typeface="Times" panose="02020603050405020304" pitchFamily="18" charset="0"/>
              </a:rPr>
              <a:t>, разливаясь </a:t>
            </a:r>
            <a:r>
              <a:rPr lang="ru-RU" sz="2000" dirty="0">
                <a:latin typeface="Times" panose="02020603050405020304" pitchFamily="18" charset="0"/>
              </a:rPr>
              <a:t>весной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Times" panose="02020603050405020304" pitchFamily="18" charset="0"/>
              </a:rPr>
              <a:t>Я выйду из дома и кто-то со мною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Times" panose="02020603050405020304" pitchFamily="18" charset="0"/>
              </a:rPr>
              <a:t>Окажется рядом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Times" panose="02020603050405020304" pitchFamily="18" charset="0"/>
              </a:rPr>
              <a:t>Спасибо вам, люди, за дружбу со мной</a:t>
            </a:r>
            <a:r>
              <a:rPr lang="ru-RU" sz="2000" dirty="0" smtClean="0">
                <a:latin typeface="Times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" panose="02020603050405020304" pitchFamily="18" charset="0"/>
              </a:rPr>
              <a:t>                                                            </a:t>
            </a:r>
            <a:r>
              <a:rPr lang="ru-RU" sz="2000" dirty="0" err="1" smtClean="0">
                <a:latin typeface="Times" panose="02020603050405020304" pitchFamily="18" charset="0"/>
              </a:rPr>
              <a:t>М.Танич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49292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424" y="1717183"/>
            <a:ext cx="8596668" cy="2463384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sz="1800" dirty="0" smtClean="0">
                <a:solidFill>
                  <a:schemeClr val="tx1"/>
                </a:solidFill>
                <a:hlinkClick r:id="rId2"/>
              </a:rPr>
              <a:t>otvet.mail.ru/question/21699998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1800" dirty="0" smtClean="0">
                <a:solidFill>
                  <a:schemeClr val="tx1"/>
                </a:solidFill>
                <a:hlinkClick r:id="rId3"/>
              </a:rPr>
              <a:t>www.tagillib.ru/for_profi/biblioprofi/zistykova.php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en-US" sz="1800" dirty="0" smtClean="0">
                <a:solidFill>
                  <a:schemeClr val="tx1"/>
                </a:solidFill>
                <a:hlinkClick r:id="rId4"/>
              </a:rPr>
              <a:t>yandex.ru/images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hlinkClick r:id="rId5"/>
              </a:rPr>
              <a:t>http://</a:t>
            </a:r>
            <a:r>
              <a:rPr lang="en-US" sz="1800" dirty="0" smtClean="0">
                <a:solidFill>
                  <a:schemeClr val="tx1"/>
                </a:solidFill>
                <a:hlinkClick r:id="rId5"/>
              </a:rPr>
              <a:t>nsportal.ru/detskii-sad/vospitatelnaya-rabota/2014/05/17/nauka-zhit-vmeste-pogovorim-o-tolerantnosti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en-US" sz="1800" u="sng" dirty="0">
                <a:solidFill>
                  <a:srgbClr val="92D050"/>
                </a:solidFill>
              </a:rPr>
              <a:t>http://memo.im/ne-sudite-da-ne-sudimy-budete</a:t>
            </a:r>
            <a:r>
              <a:rPr lang="en-US" sz="1800" u="sng" dirty="0" smtClean="0">
                <a:solidFill>
                  <a:srgbClr val="92D050"/>
                </a:solidFill>
              </a:rPr>
              <a:t>/</a:t>
            </a:r>
            <a:r>
              <a:rPr lang="ru-RU" sz="1800" u="sng" dirty="0" smtClean="0">
                <a:solidFill>
                  <a:srgbClr val="92D050"/>
                </a:solidFill>
              </a:rPr>
              <a:t/>
            </a:r>
            <a:br>
              <a:rPr lang="ru-RU" sz="1800" u="sng" dirty="0" smtClean="0">
                <a:solidFill>
                  <a:srgbClr val="92D050"/>
                </a:solidFill>
              </a:rPr>
            </a:br>
            <a:r>
              <a:rPr lang="ru-RU" sz="1800" u="sng" dirty="0" smtClean="0">
                <a:solidFill>
                  <a:srgbClr val="92D050"/>
                </a:solidFill>
              </a:rPr>
              <a:t/>
            </a:r>
            <a:br>
              <a:rPr lang="ru-RU" sz="1800" u="sng" dirty="0" smtClean="0">
                <a:solidFill>
                  <a:srgbClr val="92D050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2293" y="798490"/>
            <a:ext cx="409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Использованные интернет ресурсы: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209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</TotalTime>
  <Words>266</Words>
  <Application>Microsoft Office PowerPoint</Application>
  <PresentationFormat>Широкоэкранный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</vt:lpstr>
      <vt:lpstr>Trebuchet MS</vt:lpstr>
      <vt:lpstr>Wingdings 3</vt:lpstr>
      <vt:lpstr>Грань</vt:lpstr>
      <vt:lpstr>Наука жить вместе</vt:lpstr>
      <vt:lpstr>Толера́нтность (от лат. tolerantia — терпение, терпеливость, добровольное перенесение страданий) — социологический термин, обозначающий терпимость к иному мировоззрению, образу жизни, поведению и обычаям. Толерантность не равносильна безразличию. Она не означает также принятия иного мировоззрения или образа жизни, она заключается в предоставлении другим права жить в соответствии с собственным мировоззрением - Википедия</vt:lpstr>
      <vt:lpstr>Презентация PowerPoint</vt:lpstr>
      <vt:lpstr>Презентация PowerPoint</vt:lpstr>
      <vt:lpstr>Презентация PowerPoint</vt:lpstr>
      <vt:lpstr>Презентация PowerPoint</vt:lpstr>
      <vt:lpstr>http://otvet.mail.ru/question/21699998 http://www.tagillib.ru/for_profi/biblioprofi/zistykova.php http://yandex.ru/images http://nsportal.ru/detskii-sad/vospitatelnaya-rabota/2014/05/17/nauka-zhit-vmeste-pogovorim-o-tolerantnosti http://memo.im/ne-sudite-da-ne-sudimy-budete/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Наука жить вместе</dc:title>
  <dc:creator>Компьютер</dc:creator>
  <cp:lastModifiedBy>Компьютер</cp:lastModifiedBy>
  <cp:revision>14</cp:revision>
  <dcterms:created xsi:type="dcterms:W3CDTF">2015-01-27T09:57:45Z</dcterms:created>
  <dcterms:modified xsi:type="dcterms:W3CDTF">2015-01-27T12:10:48Z</dcterms:modified>
</cp:coreProperties>
</file>